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3" r:id="rId6"/>
    <p:sldId id="265" r:id="rId7"/>
    <p:sldId id="266" r:id="rId8"/>
    <p:sldId id="261"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9705B-0B01-43D5-BF38-16FF1D382C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3F9857-2D2F-4E5E-9DD2-503A1684C9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29A6F2-1A12-4C66-A2D4-B60392230F4C}"/>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5" name="Footer Placeholder 4">
            <a:extLst>
              <a:ext uri="{FF2B5EF4-FFF2-40B4-BE49-F238E27FC236}">
                <a16:creationId xmlns:a16="http://schemas.microsoft.com/office/drawing/2014/main" id="{DA6259FC-ED96-48A4-B19D-5BE18FA50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AC8D1E-476F-470F-9553-FC09EAD3E626}"/>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3364700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2BCC4-90AE-459E-A5C1-DD346B2FC0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B80E00-0E45-4F94-9CEC-F8F3D0F7EF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35F531-8EDD-40F0-942E-CCAE2B8FDD3D}"/>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5" name="Footer Placeholder 4">
            <a:extLst>
              <a:ext uri="{FF2B5EF4-FFF2-40B4-BE49-F238E27FC236}">
                <a16:creationId xmlns:a16="http://schemas.microsoft.com/office/drawing/2014/main" id="{0B5CF386-9E70-4260-8ADB-90CEF7AC8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22D27-320C-4C6F-8C8A-B9707DB15F10}"/>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3624760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573A6D-B14A-480E-BE13-94E92454E7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25D02A-368C-413B-ABC8-57FE622651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167CF0-E567-4D56-AB34-60F18BC36A3E}"/>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5" name="Footer Placeholder 4">
            <a:extLst>
              <a:ext uri="{FF2B5EF4-FFF2-40B4-BE49-F238E27FC236}">
                <a16:creationId xmlns:a16="http://schemas.microsoft.com/office/drawing/2014/main" id="{2885F7C8-FDE3-4FC4-86C0-E9A21FFCBE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A9DE8B-46B3-43D7-9F28-F09BBC2E2F65}"/>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2864517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4AE3C-1E7C-4AC0-A31F-682FFBE4D1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D7ACD3-FF2D-4F31-A87D-0C7ACC74D7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D32542-DFE5-42FF-BA48-1620B3659446}"/>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5" name="Footer Placeholder 4">
            <a:extLst>
              <a:ext uri="{FF2B5EF4-FFF2-40B4-BE49-F238E27FC236}">
                <a16:creationId xmlns:a16="http://schemas.microsoft.com/office/drawing/2014/main" id="{75231F4C-7178-4C69-AFA0-3E9A551001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996F14-626E-4984-96D0-313A2F8D2376}"/>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3830770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A709-AC56-4327-9AEE-212FF445CA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C705B7-C523-4C00-A7C2-11276E0D30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FB618-9E6A-4E2A-9614-DD87D74048CF}"/>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5" name="Footer Placeholder 4">
            <a:extLst>
              <a:ext uri="{FF2B5EF4-FFF2-40B4-BE49-F238E27FC236}">
                <a16:creationId xmlns:a16="http://schemas.microsoft.com/office/drawing/2014/main" id="{8FA6B7E8-7EA6-4A9C-98AB-82ED314680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F29217-00AB-4591-BF92-1E2065F63995}"/>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105311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7B1E2-54E4-4D32-990B-889323689C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2930CB-8A92-4381-88F1-ABB9D12FD9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534331-D5B3-49D9-927A-74FC5007B8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1FC2A8-A2F8-4D6A-AE47-B27F65115F8E}"/>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6" name="Footer Placeholder 5">
            <a:extLst>
              <a:ext uri="{FF2B5EF4-FFF2-40B4-BE49-F238E27FC236}">
                <a16:creationId xmlns:a16="http://schemas.microsoft.com/office/drawing/2014/main" id="{D0393AEA-5D27-45CC-94CC-A72DBA06D5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0B9C7E-466F-4092-884C-BE9321ECCE61}"/>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1993920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16366-9352-4D9D-AD9A-B1FF38FB5B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B04C96-33C3-41AA-833C-C76ECE9EED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420624-ECA1-4FC5-B490-FC3FB7B7F7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3D527E-1027-4977-8C64-13F04CDB45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088B82-23AB-42AA-9551-D2F821D6E6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CDF17B-128A-4B1F-AB0F-45223746472F}"/>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8" name="Footer Placeholder 7">
            <a:extLst>
              <a:ext uri="{FF2B5EF4-FFF2-40B4-BE49-F238E27FC236}">
                <a16:creationId xmlns:a16="http://schemas.microsoft.com/office/drawing/2014/main" id="{0DC9C7AD-AD25-4D42-9EE8-6F2F48285B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E5ADEA-3375-4552-8239-697C6A109872}"/>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125905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8B0D1-5C92-4274-9ED3-51A37AB1F8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B320E0-7297-49F6-BBB3-021D4BB32B49}"/>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4" name="Footer Placeholder 3">
            <a:extLst>
              <a:ext uri="{FF2B5EF4-FFF2-40B4-BE49-F238E27FC236}">
                <a16:creationId xmlns:a16="http://schemas.microsoft.com/office/drawing/2014/main" id="{6D89852A-C33A-4A8F-B724-51B580D053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9F1981-C035-4381-8FF0-32E710E2DC9D}"/>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2581985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5F6957-7200-461E-8981-D4E55964B7D1}"/>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3" name="Footer Placeholder 2">
            <a:extLst>
              <a:ext uri="{FF2B5EF4-FFF2-40B4-BE49-F238E27FC236}">
                <a16:creationId xmlns:a16="http://schemas.microsoft.com/office/drawing/2014/main" id="{65CA635F-9893-4DD0-B5E6-1A1C95C8F76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B03A855-8736-444C-9107-7F112003974E}"/>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1021127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F1896-C642-42FB-9E70-B7ECCBD994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FFBC3F-768F-4594-9BEC-C09B0EE3FA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A503B7-E4E8-417D-800F-88846786A0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1C6B9E-E167-4D9A-B1CE-3CD605FD707E}"/>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6" name="Footer Placeholder 5">
            <a:extLst>
              <a:ext uri="{FF2B5EF4-FFF2-40B4-BE49-F238E27FC236}">
                <a16:creationId xmlns:a16="http://schemas.microsoft.com/office/drawing/2014/main" id="{1B4FFEF9-9184-4B63-B404-290E857107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466009-31F6-435A-93B9-C883C699531F}"/>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70560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92137-ACD7-4606-9E18-188D0472E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F23D15-C49E-4B54-BFF9-901195D19D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C51FD1-D2F8-4631-8574-E908377693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7C795C-73C0-436F-A55C-613D3C91811F}"/>
              </a:ext>
            </a:extLst>
          </p:cNvPr>
          <p:cNvSpPr>
            <a:spLocks noGrp="1"/>
          </p:cNvSpPr>
          <p:nvPr>
            <p:ph type="dt" sz="half" idx="10"/>
          </p:nvPr>
        </p:nvSpPr>
        <p:spPr/>
        <p:txBody>
          <a:bodyPr/>
          <a:lstStyle/>
          <a:p>
            <a:fld id="{37052F49-C239-475B-8F86-6AE959196861}" type="datetimeFigureOut">
              <a:rPr lang="en-US" smtClean="0"/>
              <a:t>4/13/2019</a:t>
            </a:fld>
            <a:endParaRPr lang="en-US"/>
          </a:p>
        </p:txBody>
      </p:sp>
      <p:sp>
        <p:nvSpPr>
          <p:cNvPr id="6" name="Footer Placeholder 5">
            <a:extLst>
              <a:ext uri="{FF2B5EF4-FFF2-40B4-BE49-F238E27FC236}">
                <a16:creationId xmlns:a16="http://schemas.microsoft.com/office/drawing/2014/main" id="{A719C36F-3155-4A7D-B152-973FFF86E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C21AB-AD2E-4198-8378-2251B770D0A6}"/>
              </a:ext>
            </a:extLst>
          </p:cNvPr>
          <p:cNvSpPr>
            <a:spLocks noGrp="1"/>
          </p:cNvSpPr>
          <p:nvPr>
            <p:ph type="sldNum" sz="quarter" idx="12"/>
          </p:nvPr>
        </p:nvSpPr>
        <p:spPr/>
        <p:txBody>
          <a:bodyPr/>
          <a:lstStyle/>
          <a:p>
            <a:fld id="{23CC1B9F-8D48-4E9E-A6D4-393B0CC9E40C}" type="slidenum">
              <a:rPr lang="en-US" smtClean="0"/>
              <a:t>‹#›</a:t>
            </a:fld>
            <a:endParaRPr lang="en-US"/>
          </a:p>
        </p:txBody>
      </p:sp>
    </p:spTree>
    <p:extLst>
      <p:ext uri="{BB962C8B-B14F-4D97-AF65-F5344CB8AC3E}">
        <p14:creationId xmlns:p14="http://schemas.microsoft.com/office/powerpoint/2010/main" val="2556382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F6AC0B-67D3-40DD-AF2A-E0CF439A41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F616CC-A73B-4AE3-AEE1-60D5B9AF31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5EAF6-3F36-46F7-B8BE-75F0125D52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52F49-C239-475B-8F86-6AE959196861}" type="datetimeFigureOut">
              <a:rPr lang="en-US" smtClean="0"/>
              <a:t>4/13/2019</a:t>
            </a:fld>
            <a:endParaRPr lang="en-US"/>
          </a:p>
        </p:txBody>
      </p:sp>
      <p:sp>
        <p:nvSpPr>
          <p:cNvPr id="5" name="Footer Placeholder 4">
            <a:extLst>
              <a:ext uri="{FF2B5EF4-FFF2-40B4-BE49-F238E27FC236}">
                <a16:creationId xmlns:a16="http://schemas.microsoft.com/office/drawing/2014/main" id="{EA21EA24-9B06-48E7-8AD6-BFAA812B31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E1BA8B-BCDD-4633-BAEE-2E4C1EA13A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C1B9F-8D48-4E9E-A6D4-393B0CC9E40C}" type="slidenum">
              <a:rPr lang="en-US" smtClean="0"/>
              <a:t>‹#›</a:t>
            </a:fld>
            <a:endParaRPr lang="en-US"/>
          </a:p>
        </p:txBody>
      </p:sp>
    </p:spTree>
    <p:extLst>
      <p:ext uri="{BB962C8B-B14F-4D97-AF65-F5344CB8AC3E}">
        <p14:creationId xmlns:p14="http://schemas.microsoft.com/office/powerpoint/2010/main" val="4050897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0D270-9FE1-408B-A751-BCE5F1702A22}"/>
              </a:ext>
            </a:extLst>
          </p:cNvPr>
          <p:cNvSpPr>
            <a:spLocks noGrp="1"/>
          </p:cNvSpPr>
          <p:nvPr>
            <p:ph type="ctrTitle"/>
          </p:nvPr>
        </p:nvSpPr>
        <p:spPr/>
        <p:txBody>
          <a:bodyPr/>
          <a:lstStyle/>
          <a:p>
            <a:r>
              <a:rPr lang="en-US" dirty="0"/>
              <a:t>Types of Elections</a:t>
            </a:r>
          </a:p>
        </p:txBody>
      </p:sp>
      <p:sp>
        <p:nvSpPr>
          <p:cNvPr id="3" name="Subtitle 2">
            <a:extLst>
              <a:ext uri="{FF2B5EF4-FFF2-40B4-BE49-F238E27FC236}">
                <a16:creationId xmlns:a16="http://schemas.microsoft.com/office/drawing/2014/main" id="{4C9DC627-3AEB-41AD-8053-3BBD5D3D3DF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90088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732F7-F51D-4AF4-8FDE-828EF1B80FC5}"/>
              </a:ext>
            </a:extLst>
          </p:cNvPr>
          <p:cNvSpPr>
            <a:spLocks noGrp="1"/>
          </p:cNvSpPr>
          <p:nvPr>
            <p:ph type="title"/>
          </p:nvPr>
        </p:nvSpPr>
        <p:spPr/>
        <p:txBody>
          <a:bodyPr/>
          <a:lstStyle/>
          <a:p>
            <a:r>
              <a:rPr lang="en-US" dirty="0"/>
              <a:t>Voting Requirements</a:t>
            </a:r>
          </a:p>
        </p:txBody>
      </p:sp>
      <p:sp>
        <p:nvSpPr>
          <p:cNvPr id="3" name="Content Placeholder 2">
            <a:extLst>
              <a:ext uri="{FF2B5EF4-FFF2-40B4-BE49-F238E27FC236}">
                <a16:creationId xmlns:a16="http://schemas.microsoft.com/office/drawing/2014/main" id="{6058FF78-A34C-4EE9-8A4F-86C35F6448CF}"/>
              </a:ext>
            </a:extLst>
          </p:cNvPr>
          <p:cNvSpPr>
            <a:spLocks noGrp="1"/>
          </p:cNvSpPr>
          <p:nvPr>
            <p:ph idx="1"/>
          </p:nvPr>
        </p:nvSpPr>
        <p:spPr/>
        <p:txBody>
          <a:bodyPr/>
          <a:lstStyle/>
          <a:p>
            <a:r>
              <a:rPr lang="en-US" dirty="0"/>
              <a:t>Did you know not everyone can vote?  There are four general requirements to vote in elections in West Virginia?</a:t>
            </a:r>
          </a:p>
          <a:p>
            <a:r>
              <a:rPr lang="en-US" dirty="0"/>
              <a:t>1. United State Citizen</a:t>
            </a:r>
          </a:p>
          <a:p>
            <a:r>
              <a:rPr lang="en-US" dirty="0"/>
              <a:t>2. Resident of West Virginia and of the county/city </a:t>
            </a:r>
          </a:p>
          <a:p>
            <a:r>
              <a:rPr lang="en-US" dirty="0"/>
              <a:t>3 At least 18 years old before the next general election</a:t>
            </a:r>
          </a:p>
        </p:txBody>
      </p:sp>
    </p:spTree>
    <p:extLst>
      <p:ext uri="{BB962C8B-B14F-4D97-AF65-F5344CB8AC3E}">
        <p14:creationId xmlns:p14="http://schemas.microsoft.com/office/powerpoint/2010/main" val="659405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E1640-210C-4B7B-81CC-D61D980D2EA1}"/>
              </a:ext>
            </a:extLst>
          </p:cNvPr>
          <p:cNvSpPr>
            <a:spLocks noGrp="1"/>
          </p:cNvSpPr>
          <p:nvPr>
            <p:ph type="title"/>
          </p:nvPr>
        </p:nvSpPr>
        <p:spPr/>
        <p:txBody>
          <a:bodyPr/>
          <a:lstStyle/>
          <a:p>
            <a:r>
              <a:rPr lang="en-US" dirty="0"/>
              <a:t>Absentee Voting</a:t>
            </a:r>
          </a:p>
        </p:txBody>
      </p:sp>
      <p:sp>
        <p:nvSpPr>
          <p:cNvPr id="3" name="Content Placeholder 2">
            <a:extLst>
              <a:ext uri="{FF2B5EF4-FFF2-40B4-BE49-F238E27FC236}">
                <a16:creationId xmlns:a16="http://schemas.microsoft.com/office/drawing/2014/main" id="{CE38B8C3-FCB9-45D4-BAAB-A3C8AD2B05D7}"/>
              </a:ext>
            </a:extLst>
          </p:cNvPr>
          <p:cNvSpPr>
            <a:spLocks noGrp="1"/>
          </p:cNvSpPr>
          <p:nvPr>
            <p:ph idx="1"/>
          </p:nvPr>
        </p:nvSpPr>
        <p:spPr>
          <a:xfrm>
            <a:off x="838200" y="1378226"/>
            <a:ext cx="10515600" cy="4798737"/>
          </a:xfrm>
        </p:spPr>
        <p:txBody>
          <a:bodyPr/>
          <a:lstStyle/>
          <a:p>
            <a:r>
              <a:rPr lang="en-US" dirty="0"/>
              <a:t>Did you know there are ways to vote when you are not going to be home during an election?  West Virginia has made it easier for those citizens such as military personnel and traveling workers.</a:t>
            </a:r>
          </a:p>
          <a:p>
            <a:r>
              <a:rPr lang="en-US" dirty="0"/>
              <a:t>Absentee Ballot- For many years people who knew they could not be present election day could ask for an absentee ballot.  They are mailed to the voter and then mailed back to be counted.</a:t>
            </a:r>
          </a:p>
          <a:p>
            <a:r>
              <a:rPr lang="en-US" dirty="0"/>
              <a:t>No Excuse Absentee- Since 2002, West Virginia allows voters to vote at the county courthouse  beginning 13 days before the election for 10 days.  </a:t>
            </a:r>
          </a:p>
        </p:txBody>
      </p:sp>
    </p:spTree>
    <p:extLst>
      <p:ext uri="{BB962C8B-B14F-4D97-AF65-F5344CB8AC3E}">
        <p14:creationId xmlns:p14="http://schemas.microsoft.com/office/powerpoint/2010/main" val="2050403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EC1A5-148C-46FC-9F3E-772824455899}"/>
              </a:ext>
            </a:extLst>
          </p:cNvPr>
          <p:cNvSpPr>
            <a:spLocks noGrp="1"/>
          </p:cNvSpPr>
          <p:nvPr>
            <p:ph type="title"/>
          </p:nvPr>
        </p:nvSpPr>
        <p:spPr>
          <a:xfrm>
            <a:off x="838200" y="365126"/>
            <a:ext cx="10515600" cy="933588"/>
          </a:xfrm>
        </p:spPr>
        <p:txBody>
          <a:bodyPr/>
          <a:lstStyle/>
          <a:p>
            <a:r>
              <a:rPr lang="en-US" dirty="0"/>
              <a:t>Primary Elections</a:t>
            </a:r>
          </a:p>
        </p:txBody>
      </p:sp>
      <p:sp>
        <p:nvSpPr>
          <p:cNvPr id="3" name="Content Placeholder 2">
            <a:extLst>
              <a:ext uri="{FF2B5EF4-FFF2-40B4-BE49-F238E27FC236}">
                <a16:creationId xmlns:a16="http://schemas.microsoft.com/office/drawing/2014/main" id="{2B422C57-42D8-4A9E-8C24-4D2F2698B92F}"/>
              </a:ext>
            </a:extLst>
          </p:cNvPr>
          <p:cNvSpPr>
            <a:spLocks noGrp="1"/>
          </p:cNvSpPr>
          <p:nvPr>
            <p:ph idx="1"/>
          </p:nvPr>
        </p:nvSpPr>
        <p:spPr>
          <a:xfrm>
            <a:off x="838200" y="1298713"/>
            <a:ext cx="10515600" cy="4878250"/>
          </a:xfrm>
        </p:spPr>
        <p:txBody>
          <a:bodyPr>
            <a:normAutofit/>
          </a:bodyPr>
          <a:lstStyle/>
          <a:p>
            <a:r>
              <a:rPr lang="en-US" dirty="0"/>
              <a:t>Primary elections are held the second Tuesday in May in every even numbered year in West Virginia. </a:t>
            </a:r>
          </a:p>
          <a:p>
            <a:r>
              <a:rPr lang="en-US" dirty="0"/>
              <a:t>A primary election the candidate that wins the majority of votes cast in the primary election becomes that political party’s (Republican, Democrat, and Mountain in West Virginia) nominee for that office in the general election.  </a:t>
            </a:r>
          </a:p>
          <a:p>
            <a:r>
              <a:rPr lang="en-US" dirty="0"/>
              <a:t>A person must vote for their party’s primary.  If no political party is chosen, a person may vote in any party’s primary. </a:t>
            </a:r>
          </a:p>
          <a:p>
            <a:r>
              <a:rPr lang="en-US" dirty="0"/>
              <a:t>For example, if you are a Republican, you will vote in the Republican primary.  If you are independent, you can choose to vote in the Republican, Democrat, or Independent primary.  </a:t>
            </a:r>
          </a:p>
        </p:txBody>
      </p:sp>
    </p:spTree>
    <p:extLst>
      <p:ext uri="{BB962C8B-B14F-4D97-AF65-F5344CB8AC3E}">
        <p14:creationId xmlns:p14="http://schemas.microsoft.com/office/powerpoint/2010/main" val="61336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FB6DD-657A-4B6E-98B1-FF9B148FA1BB}"/>
              </a:ext>
            </a:extLst>
          </p:cNvPr>
          <p:cNvSpPr>
            <a:spLocks noGrp="1"/>
          </p:cNvSpPr>
          <p:nvPr>
            <p:ph type="title"/>
          </p:nvPr>
        </p:nvSpPr>
        <p:spPr>
          <a:xfrm>
            <a:off x="914400" y="132314"/>
            <a:ext cx="10515600" cy="536023"/>
          </a:xfrm>
        </p:spPr>
        <p:txBody>
          <a:bodyPr>
            <a:normAutofit fontScale="90000"/>
          </a:bodyPr>
          <a:lstStyle/>
          <a:p>
            <a:r>
              <a:rPr lang="en-US" dirty="0"/>
              <a:t>2016 West Virginia Presidential primary results</a:t>
            </a:r>
          </a:p>
        </p:txBody>
      </p:sp>
      <p:sp>
        <p:nvSpPr>
          <p:cNvPr id="3" name="Text Placeholder 2">
            <a:extLst>
              <a:ext uri="{FF2B5EF4-FFF2-40B4-BE49-F238E27FC236}">
                <a16:creationId xmlns:a16="http://schemas.microsoft.com/office/drawing/2014/main" id="{6FA3CDC3-4924-4C3B-AB73-F361B87FF5EC}"/>
              </a:ext>
            </a:extLst>
          </p:cNvPr>
          <p:cNvSpPr>
            <a:spLocks noGrp="1"/>
          </p:cNvSpPr>
          <p:nvPr>
            <p:ph type="body" idx="1"/>
          </p:nvPr>
        </p:nvSpPr>
        <p:spPr>
          <a:xfrm>
            <a:off x="760275" y="727352"/>
            <a:ext cx="5157787" cy="425587"/>
          </a:xfrm>
        </p:spPr>
        <p:txBody>
          <a:bodyPr/>
          <a:lstStyle/>
          <a:p>
            <a:r>
              <a:rPr lang="en-US" dirty="0"/>
              <a:t>Democratic Primary</a:t>
            </a:r>
          </a:p>
        </p:txBody>
      </p:sp>
      <p:pic>
        <p:nvPicPr>
          <p:cNvPr id="8" name="Content Placeholder 7">
            <a:extLst>
              <a:ext uri="{FF2B5EF4-FFF2-40B4-BE49-F238E27FC236}">
                <a16:creationId xmlns:a16="http://schemas.microsoft.com/office/drawing/2014/main" id="{5A4AEAEB-4A27-40DD-B65C-FFDAF810201F}"/>
              </a:ext>
            </a:extLst>
          </p:cNvPr>
          <p:cNvPicPr>
            <a:picLocks noGrp="1" noChangeAspect="1"/>
          </p:cNvPicPr>
          <p:nvPr>
            <p:ph sz="half" idx="2"/>
          </p:nvPr>
        </p:nvPicPr>
        <p:blipFill>
          <a:blip r:embed="rId3"/>
          <a:stretch>
            <a:fillRect/>
          </a:stretch>
        </p:blipFill>
        <p:spPr>
          <a:xfrm>
            <a:off x="415855" y="1163087"/>
            <a:ext cx="3861974" cy="2442308"/>
          </a:xfrm>
          <a:prstGeom prst="rect">
            <a:avLst/>
          </a:prstGeom>
        </p:spPr>
      </p:pic>
      <p:sp>
        <p:nvSpPr>
          <p:cNvPr id="5" name="Text Placeholder 4">
            <a:extLst>
              <a:ext uri="{FF2B5EF4-FFF2-40B4-BE49-F238E27FC236}">
                <a16:creationId xmlns:a16="http://schemas.microsoft.com/office/drawing/2014/main" id="{2DB7699F-F28B-45FC-ABFB-C5C38A71526E}"/>
              </a:ext>
            </a:extLst>
          </p:cNvPr>
          <p:cNvSpPr>
            <a:spLocks noGrp="1"/>
          </p:cNvSpPr>
          <p:nvPr>
            <p:ph type="body" sz="quarter" idx="3"/>
          </p:nvPr>
        </p:nvSpPr>
        <p:spPr>
          <a:xfrm>
            <a:off x="6172200" y="727006"/>
            <a:ext cx="5183188" cy="425933"/>
          </a:xfrm>
        </p:spPr>
        <p:txBody>
          <a:bodyPr/>
          <a:lstStyle/>
          <a:p>
            <a:r>
              <a:rPr lang="en-US" dirty="0"/>
              <a:t>Republican Primary</a:t>
            </a:r>
          </a:p>
        </p:txBody>
      </p:sp>
      <p:pic>
        <p:nvPicPr>
          <p:cNvPr id="9" name="Picture 8">
            <a:extLst>
              <a:ext uri="{FF2B5EF4-FFF2-40B4-BE49-F238E27FC236}">
                <a16:creationId xmlns:a16="http://schemas.microsoft.com/office/drawing/2014/main" id="{7492C6AE-EBF7-4FA3-A9D7-246BEC632C08}"/>
              </a:ext>
            </a:extLst>
          </p:cNvPr>
          <p:cNvPicPr>
            <a:picLocks noChangeAspect="1"/>
          </p:cNvPicPr>
          <p:nvPr/>
        </p:nvPicPr>
        <p:blipFill>
          <a:blip r:embed="rId4"/>
          <a:stretch>
            <a:fillRect/>
          </a:stretch>
        </p:blipFill>
        <p:spPr>
          <a:xfrm>
            <a:off x="1496529" y="3517899"/>
            <a:ext cx="2781300" cy="733425"/>
          </a:xfrm>
          <a:prstGeom prst="rect">
            <a:avLst/>
          </a:prstGeom>
        </p:spPr>
      </p:pic>
      <p:pic>
        <p:nvPicPr>
          <p:cNvPr id="10" name="Picture 9">
            <a:extLst>
              <a:ext uri="{FF2B5EF4-FFF2-40B4-BE49-F238E27FC236}">
                <a16:creationId xmlns:a16="http://schemas.microsoft.com/office/drawing/2014/main" id="{ECCC0541-C97A-45EA-97C8-38668267296B}"/>
              </a:ext>
            </a:extLst>
          </p:cNvPr>
          <p:cNvPicPr>
            <a:picLocks noChangeAspect="1"/>
          </p:cNvPicPr>
          <p:nvPr/>
        </p:nvPicPr>
        <p:blipFill>
          <a:blip r:embed="rId5"/>
          <a:stretch>
            <a:fillRect/>
          </a:stretch>
        </p:blipFill>
        <p:spPr>
          <a:xfrm>
            <a:off x="1496529" y="4251324"/>
            <a:ext cx="2867025" cy="2486025"/>
          </a:xfrm>
          <a:prstGeom prst="rect">
            <a:avLst/>
          </a:prstGeom>
        </p:spPr>
      </p:pic>
      <p:pic>
        <p:nvPicPr>
          <p:cNvPr id="11" name="Picture 10">
            <a:extLst>
              <a:ext uri="{FF2B5EF4-FFF2-40B4-BE49-F238E27FC236}">
                <a16:creationId xmlns:a16="http://schemas.microsoft.com/office/drawing/2014/main" id="{3DF488BC-BC04-4E62-92A3-32251D336240}"/>
              </a:ext>
            </a:extLst>
          </p:cNvPr>
          <p:cNvPicPr>
            <a:picLocks noChangeAspect="1"/>
          </p:cNvPicPr>
          <p:nvPr/>
        </p:nvPicPr>
        <p:blipFill>
          <a:blip r:embed="rId6"/>
          <a:stretch>
            <a:fillRect/>
          </a:stretch>
        </p:blipFill>
        <p:spPr>
          <a:xfrm>
            <a:off x="7588978" y="1125123"/>
            <a:ext cx="4233826" cy="2303877"/>
          </a:xfrm>
          <a:prstGeom prst="rect">
            <a:avLst/>
          </a:prstGeom>
        </p:spPr>
      </p:pic>
      <p:pic>
        <p:nvPicPr>
          <p:cNvPr id="12" name="Picture 11">
            <a:extLst>
              <a:ext uri="{FF2B5EF4-FFF2-40B4-BE49-F238E27FC236}">
                <a16:creationId xmlns:a16="http://schemas.microsoft.com/office/drawing/2014/main" id="{BB168426-69E2-4E87-98FC-343ABEEAABBD}"/>
              </a:ext>
            </a:extLst>
          </p:cNvPr>
          <p:cNvPicPr>
            <a:picLocks noChangeAspect="1"/>
          </p:cNvPicPr>
          <p:nvPr/>
        </p:nvPicPr>
        <p:blipFill>
          <a:blip r:embed="rId7"/>
          <a:stretch>
            <a:fillRect/>
          </a:stretch>
        </p:blipFill>
        <p:spPr>
          <a:xfrm>
            <a:off x="7108756" y="3373574"/>
            <a:ext cx="4515591" cy="487294"/>
          </a:xfrm>
          <a:prstGeom prst="rect">
            <a:avLst/>
          </a:prstGeom>
        </p:spPr>
      </p:pic>
      <p:pic>
        <p:nvPicPr>
          <p:cNvPr id="1029" name="Picture 5" descr="2016WestVirginiaRepublicanPresidentialPrimary.jpg">
            <a:extLst>
              <a:ext uri="{FF2B5EF4-FFF2-40B4-BE49-F238E27FC236}">
                <a16:creationId xmlns:a16="http://schemas.microsoft.com/office/drawing/2014/main" id="{FDB46DD0-466C-4C77-83FE-AB0603F2ADF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89234" y="4056063"/>
            <a:ext cx="3038475" cy="2562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27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65B7D-22A2-467B-9A23-5B9BA2C674CA}"/>
              </a:ext>
            </a:extLst>
          </p:cNvPr>
          <p:cNvSpPr>
            <a:spLocks noGrp="1"/>
          </p:cNvSpPr>
          <p:nvPr>
            <p:ph type="title"/>
          </p:nvPr>
        </p:nvSpPr>
        <p:spPr/>
        <p:txBody>
          <a:bodyPr/>
          <a:lstStyle/>
          <a:p>
            <a:r>
              <a:rPr lang="en-US" dirty="0"/>
              <a:t>General Elections</a:t>
            </a:r>
          </a:p>
        </p:txBody>
      </p:sp>
      <p:sp>
        <p:nvSpPr>
          <p:cNvPr id="3" name="Content Placeholder 2">
            <a:extLst>
              <a:ext uri="{FF2B5EF4-FFF2-40B4-BE49-F238E27FC236}">
                <a16:creationId xmlns:a16="http://schemas.microsoft.com/office/drawing/2014/main" id="{63DF36AB-DCF9-49D4-BE9A-8CEF8465B0FB}"/>
              </a:ext>
            </a:extLst>
          </p:cNvPr>
          <p:cNvSpPr>
            <a:spLocks noGrp="1"/>
          </p:cNvSpPr>
          <p:nvPr>
            <p:ph idx="1"/>
          </p:nvPr>
        </p:nvSpPr>
        <p:spPr/>
        <p:txBody>
          <a:bodyPr/>
          <a:lstStyle/>
          <a:p>
            <a:r>
              <a:rPr lang="en-US" dirty="0"/>
              <a:t>A general election is held to determine who will hold a particular office.  The candidate that gets the most votes wins that election.  </a:t>
            </a:r>
          </a:p>
          <a:p>
            <a:r>
              <a:rPr lang="en-US" dirty="0"/>
              <a:t>Generally it is a Republican vs. Democrat.</a:t>
            </a:r>
          </a:p>
          <a:p>
            <a:r>
              <a:rPr lang="en-US" dirty="0"/>
              <a:t>Sometimes a third party or independent candidate can run.</a:t>
            </a:r>
          </a:p>
          <a:p>
            <a:r>
              <a:rPr lang="en-US" dirty="0"/>
              <a:t>Unlike the primary election if you are a Republican, you can vote for the Democrat or vise-versa.  </a:t>
            </a:r>
          </a:p>
        </p:txBody>
      </p:sp>
    </p:spTree>
    <p:extLst>
      <p:ext uri="{BB962C8B-B14F-4D97-AF65-F5344CB8AC3E}">
        <p14:creationId xmlns:p14="http://schemas.microsoft.com/office/powerpoint/2010/main" val="485712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87F7F-8859-4257-8C8E-DA04E04135CE}"/>
              </a:ext>
            </a:extLst>
          </p:cNvPr>
          <p:cNvSpPr>
            <a:spLocks noGrp="1"/>
          </p:cNvSpPr>
          <p:nvPr>
            <p:ph type="title"/>
          </p:nvPr>
        </p:nvSpPr>
        <p:spPr/>
        <p:txBody>
          <a:bodyPr/>
          <a:lstStyle/>
          <a:p>
            <a:r>
              <a:rPr lang="en-US" dirty="0"/>
              <a:t>2016 Presidential General Election (for 5 electoral college votes)</a:t>
            </a:r>
          </a:p>
        </p:txBody>
      </p:sp>
      <p:sp>
        <p:nvSpPr>
          <p:cNvPr id="3" name="Content Placeholder 2">
            <a:extLst>
              <a:ext uri="{FF2B5EF4-FFF2-40B4-BE49-F238E27FC236}">
                <a16:creationId xmlns:a16="http://schemas.microsoft.com/office/drawing/2014/main" id="{C95768B3-FE71-4D72-954B-B1DDFF20FC3B}"/>
              </a:ext>
            </a:extLst>
          </p:cNvPr>
          <p:cNvSpPr>
            <a:spLocks noGrp="1"/>
          </p:cNvSpPr>
          <p:nvPr>
            <p:ph idx="1"/>
          </p:nvPr>
        </p:nvSpPr>
        <p:spPr/>
        <p:txBody>
          <a:bodyPr/>
          <a:lstStyle/>
          <a:p>
            <a:endParaRPr lang="en-US" dirty="0"/>
          </a:p>
        </p:txBody>
      </p:sp>
      <p:pic>
        <p:nvPicPr>
          <p:cNvPr id="4" name="Picture 3">
            <a:extLst>
              <a:ext uri="{FF2B5EF4-FFF2-40B4-BE49-F238E27FC236}">
                <a16:creationId xmlns:a16="http://schemas.microsoft.com/office/drawing/2014/main" id="{AEA7975B-34B1-4BE5-9B77-1498ADBEDB41}"/>
              </a:ext>
            </a:extLst>
          </p:cNvPr>
          <p:cNvPicPr>
            <a:picLocks noChangeAspect="1"/>
          </p:cNvPicPr>
          <p:nvPr/>
        </p:nvPicPr>
        <p:blipFill>
          <a:blip r:embed="rId2"/>
          <a:stretch>
            <a:fillRect/>
          </a:stretch>
        </p:blipFill>
        <p:spPr>
          <a:xfrm>
            <a:off x="367317" y="1690688"/>
            <a:ext cx="5961798" cy="4351338"/>
          </a:xfrm>
          <a:prstGeom prst="rect">
            <a:avLst/>
          </a:prstGeom>
        </p:spPr>
      </p:pic>
      <p:pic>
        <p:nvPicPr>
          <p:cNvPr id="5" name="Picture 4">
            <a:extLst>
              <a:ext uri="{FF2B5EF4-FFF2-40B4-BE49-F238E27FC236}">
                <a16:creationId xmlns:a16="http://schemas.microsoft.com/office/drawing/2014/main" id="{87B9BF82-17E5-455F-BB09-3B484B9BF8D7}"/>
              </a:ext>
            </a:extLst>
          </p:cNvPr>
          <p:cNvPicPr>
            <a:picLocks noChangeAspect="1"/>
          </p:cNvPicPr>
          <p:nvPr/>
        </p:nvPicPr>
        <p:blipFill>
          <a:blip r:embed="rId3"/>
          <a:stretch>
            <a:fillRect/>
          </a:stretch>
        </p:blipFill>
        <p:spPr>
          <a:xfrm>
            <a:off x="367317" y="6078537"/>
            <a:ext cx="5519871" cy="779463"/>
          </a:xfrm>
          <a:prstGeom prst="rect">
            <a:avLst/>
          </a:prstGeom>
        </p:spPr>
      </p:pic>
      <p:pic>
        <p:nvPicPr>
          <p:cNvPr id="6" name="Picture 5">
            <a:extLst>
              <a:ext uri="{FF2B5EF4-FFF2-40B4-BE49-F238E27FC236}">
                <a16:creationId xmlns:a16="http://schemas.microsoft.com/office/drawing/2014/main" id="{8B5A3D2E-2C26-4446-9765-DA0AB31B4374}"/>
              </a:ext>
            </a:extLst>
          </p:cNvPr>
          <p:cNvPicPr>
            <a:picLocks noChangeAspect="1"/>
          </p:cNvPicPr>
          <p:nvPr/>
        </p:nvPicPr>
        <p:blipFill>
          <a:blip r:embed="rId4"/>
          <a:stretch>
            <a:fillRect/>
          </a:stretch>
        </p:blipFill>
        <p:spPr>
          <a:xfrm>
            <a:off x="7128208" y="1677193"/>
            <a:ext cx="3928998" cy="5140351"/>
          </a:xfrm>
          <a:prstGeom prst="rect">
            <a:avLst/>
          </a:prstGeom>
        </p:spPr>
      </p:pic>
    </p:spTree>
    <p:extLst>
      <p:ext uri="{BB962C8B-B14F-4D97-AF65-F5344CB8AC3E}">
        <p14:creationId xmlns:p14="http://schemas.microsoft.com/office/powerpoint/2010/main" val="250291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59A2-A3F7-411F-93AE-57E896FE9CF4}"/>
              </a:ext>
            </a:extLst>
          </p:cNvPr>
          <p:cNvSpPr>
            <a:spLocks noGrp="1"/>
          </p:cNvSpPr>
          <p:nvPr>
            <p:ph type="title"/>
          </p:nvPr>
        </p:nvSpPr>
        <p:spPr/>
        <p:txBody>
          <a:bodyPr/>
          <a:lstStyle/>
          <a:p>
            <a:r>
              <a:rPr lang="en-US" dirty="0"/>
              <a:t>Other Types of Elections</a:t>
            </a:r>
          </a:p>
        </p:txBody>
      </p:sp>
      <p:sp>
        <p:nvSpPr>
          <p:cNvPr id="3" name="Content Placeholder 2">
            <a:extLst>
              <a:ext uri="{FF2B5EF4-FFF2-40B4-BE49-F238E27FC236}">
                <a16:creationId xmlns:a16="http://schemas.microsoft.com/office/drawing/2014/main" id="{AE963DB1-58D5-40ED-9CC7-8E77B5D41202}"/>
              </a:ext>
            </a:extLst>
          </p:cNvPr>
          <p:cNvSpPr>
            <a:spLocks noGrp="1"/>
          </p:cNvSpPr>
          <p:nvPr>
            <p:ph idx="1"/>
          </p:nvPr>
        </p:nvSpPr>
        <p:spPr/>
        <p:txBody>
          <a:bodyPr/>
          <a:lstStyle/>
          <a:p>
            <a:r>
              <a:rPr lang="en-US" dirty="0"/>
              <a:t> In nonpartisan elections like mayor (in some towns), school board, West Virginia Supreme Court of Appeals, the candidates do not have to identify themselves with a political party.</a:t>
            </a:r>
          </a:p>
          <a:p>
            <a:r>
              <a:rPr lang="en-US" dirty="0"/>
              <a:t>Special Elections are held to replace elected officials that have died, resigned, or were removed from office.  </a:t>
            </a:r>
          </a:p>
          <a:p>
            <a:r>
              <a:rPr lang="en-US" dirty="0"/>
              <a:t>Levy elections are held to ask taxpayers to support special funding for a particular service such as schools or public transportation.   </a:t>
            </a:r>
          </a:p>
        </p:txBody>
      </p:sp>
    </p:spTree>
    <p:extLst>
      <p:ext uri="{BB962C8B-B14F-4D97-AF65-F5344CB8AC3E}">
        <p14:creationId xmlns:p14="http://schemas.microsoft.com/office/powerpoint/2010/main" val="3911525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E6AB-4528-4C25-911C-72D21FD08A17}"/>
              </a:ext>
            </a:extLst>
          </p:cNvPr>
          <p:cNvSpPr>
            <a:spLocks noGrp="1"/>
          </p:cNvSpPr>
          <p:nvPr>
            <p:ph type="title"/>
          </p:nvPr>
        </p:nvSpPr>
        <p:spPr/>
        <p:txBody>
          <a:bodyPr/>
          <a:lstStyle/>
          <a:p>
            <a:r>
              <a:rPr lang="en-US" dirty="0"/>
              <a:t>Guided Questions…</a:t>
            </a:r>
          </a:p>
        </p:txBody>
      </p:sp>
      <p:sp>
        <p:nvSpPr>
          <p:cNvPr id="3" name="Content Placeholder 2">
            <a:extLst>
              <a:ext uri="{FF2B5EF4-FFF2-40B4-BE49-F238E27FC236}">
                <a16:creationId xmlns:a16="http://schemas.microsoft.com/office/drawing/2014/main" id="{44E9FA12-64FD-4DAF-9000-C239C469EFAD}"/>
              </a:ext>
            </a:extLst>
          </p:cNvPr>
          <p:cNvSpPr>
            <a:spLocks noGrp="1"/>
          </p:cNvSpPr>
          <p:nvPr>
            <p:ph idx="1"/>
          </p:nvPr>
        </p:nvSpPr>
        <p:spPr/>
        <p:txBody>
          <a:bodyPr>
            <a:normAutofit lnSpcReduction="10000"/>
          </a:bodyPr>
          <a:lstStyle/>
          <a:p>
            <a:r>
              <a:rPr lang="en-US" dirty="0"/>
              <a:t>What are the 3 requirements to vote in West Virginia?</a:t>
            </a:r>
          </a:p>
          <a:p>
            <a:r>
              <a:rPr lang="en-US" dirty="0"/>
              <a:t>Why are there requirements to vote?  </a:t>
            </a:r>
          </a:p>
          <a:p>
            <a:r>
              <a:rPr lang="en-US" dirty="0"/>
              <a:t>What is the purpose of a primary election? </a:t>
            </a:r>
          </a:p>
          <a:p>
            <a:r>
              <a:rPr lang="en-US" dirty="0"/>
              <a:t>Who won the Democratic and Republican primary elections in West Virginia?  Did they win the nomination nationally?</a:t>
            </a:r>
          </a:p>
          <a:p>
            <a:r>
              <a:rPr lang="en-US" dirty="0"/>
              <a:t>What is the purpose of a general election?</a:t>
            </a:r>
          </a:p>
          <a:p>
            <a:r>
              <a:rPr lang="en-US" dirty="0"/>
              <a:t>What President won West Virginia’s five electoral votes in the Presidential election of 2016?</a:t>
            </a:r>
          </a:p>
          <a:p>
            <a:r>
              <a:rPr lang="en-US" dirty="0"/>
              <a:t>Besides primary and general elections, what types of elections do we see in West Virginia?</a:t>
            </a:r>
          </a:p>
          <a:p>
            <a:endParaRPr lang="en-US" dirty="0"/>
          </a:p>
          <a:p>
            <a:endParaRPr lang="en-US" dirty="0"/>
          </a:p>
        </p:txBody>
      </p:sp>
    </p:spTree>
    <p:extLst>
      <p:ext uri="{BB962C8B-B14F-4D97-AF65-F5344CB8AC3E}">
        <p14:creationId xmlns:p14="http://schemas.microsoft.com/office/powerpoint/2010/main" val="419259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533</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Types of Elections</vt:lpstr>
      <vt:lpstr>Voting Requirements</vt:lpstr>
      <vt:lpstr>Absentee Voting</vt:lpstr>
      <vt:lpstr>Primary Elections</vt:lpstr>
      <vt:lpstr>2016 West Virginia Presidential primary results</vt:lpstr>
      <vt:lpstr>General Elections</vt:lpstr>
      <vt:lpstr>2016 Presidential General Election (for 5 electoral college votes)</vt:lpstr>
      <vt:lpstr>Other Types of Elections</vt:lpstr>
      <vt:lpstr>Guided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Elections</dc:title>
  <dc:creator>Daniel Gatts</dc:creator>
  <cp:lastModifiedBy>Daniel Gatts</cp:lastModifiedBy>
  <cp:revision>6</cp:revision>
  <dcterms:created xsi:type="dcterms:W3CDTF">2019-04-13T19:58:50Z</dcterms:created>
  <dcterms:modified xsi:type="dcterms:W3CDTF">2019-04-13T20:43:28Z</dcterms:modified>
</cp:coreProperties>
</file>